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0F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5982"/>
  </p:normalViewPr>
  <p:slideViewPr>
    <p:cSldViewPr snapToGrid="0">
      <p:cViewPr>
        <p:scale>
          <a:sx n="95" d="100"/>
          <a:sy n="95" d="100"/>
        </p:scale>
        <p:origin x="132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3E3E-608F-EFCF-99E4-2F44B01AA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FE56-BB1B-FA43-5454-D8114669A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71F1E-C200-C661-C4E9-521A839A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5AB9F-B644-0CE6-ECAE-018B31D7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E482-19BC-0B8C-BED8-93ED1FEF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5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FE51-4D28-08C4-7603-F1EAB70B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E6FA9-310F-84C4-2F81-11CAF41D2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6F029-EB93-6C6C-19AD-6331E61C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A8585-66EB-0600-935D-C2A97566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77FDF-DEAC-A692-19F7-9F7DB5E4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20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DE222F-096B-3DCE-3510-887B50DA7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83701-6117-486B-5CC8-DAD99CEE2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59300-C79B-3AC4-DCF1-7097C0B3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1EE78-4A1C-6E29-2CB4-0B51500A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37B5F-9E71-07A7-3634-E0F3713F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D64F-5B3F-8B3F-C18A-0C22DFF9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9FFB1-424C-56BC-66DA-E08965BFF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0EAE3-D97E-47AE-4EE0-D25921EF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5074F-D3DB-3449-B402-C9BCC894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54665-11F0-8239-9DD1-5B757498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5B7A-6E8F-3DB0-9835-2F885DD4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E9B7F-C33A-2DA7-77F3-F0049CB52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5E63-1754-FEFB-787A-BE3D059D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F9B66-13D8-F74E-5D81-B160A1C5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57701-04F9-30CC-A63F-3FF4C566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80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B209-87FF-C0D2-0231-9D57FD05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9C173-9C3F-7A87-826C-F20E5C956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84805-315F-328C-2166-DDD024402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4E6BE-3935-29B3-66D4-99CF682D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6516D-4A2B-B1AB-DA59-024313D0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F48B7-D36B-0402-1D58-EE17A546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7C60-8E1C-D345-CE9A-3581E596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BCD6C-B923-70CA-1182-579B1F773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E04CC-F32E-5BBD-BBF6-AC3573185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FDCF1-8857-A904-F1F9-526FB7582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3A176-0816-EEA5-3AD7-8C7CCAF8E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3420C-6E51-5A25-A669-09DCEBC7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D59633-0497-9236-8F7B-DEE7682D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FF08DE-F160-CBFF-9AD6-19276419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8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32F0-2D05-D00E-1236-AF117071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DB183-CE36-C03C-F732-F6339842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6D920-9392-D4CF-6211-79F4ABF5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8B9DF-18FE-F61C-404C-312DFD98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7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EB3B0-0F0D-CC2B-F56F-5789159B9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5A76C-B772-2FA8-47F2-2B862507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3B95E-8C22-DFA6-7054-E0DB5AE1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AFD3-4959-99F2-6D4C-F1FB6387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59333-42CF-7D8C-2E84-582DA8369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CC4D8-35A9-6825-5C66-4E5693CB7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2288B-A82B-803D-210C-EF4A16080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98745-957A-8446-C72B-D9C7F2CC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CA2EF-075D-3490-0371-A3C0938B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8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CC17-B85A-27E0-BD12-B4B6C921D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39BA88-52D4-B664-949A-14065B636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5B0F0-649C-BC72-BFC0-D7D1CD789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770F5-D1B5-7A18-10C8-F67D6A77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6018C-6782-381E-AAE5-9BB57F64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D4B21-384A-15D2-650F-E57222A8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59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E9853-2AE0-2A05-FE7F-744FC1F3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E2EC9-BF9F-4C68-3E19-D2768FA30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755EB-C519-8355-6DA9-728A550D3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AD1C2-7EF3-2447-8F35-45631CD43C8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6EBF6-7BEF-6361-7C2B-16AF02A63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C3F4-2865-59DC-966A-E6A16279F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0BFD-D591-1D4A-969A-BA83B495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789D9-9FBE-9AD8-E3FD-FE87488A2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ANSWER KEY AND COMMON ERRORS</a:t>
            </a:r>
          </a:p>
        </p:txBody>
      </p:sp>
    </p:spTree>
    <p:extLst>
      <p:ext uri="{BB962C8B-B14F-4D97-AF65-F5344CB8AC3E}">
        <p14:creationId xmlns:p14="http://schemas.microsoft.com/office/powerpoint/2010/main" val="425948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0D825A-F6A1-74EE-EFA6-3C70BC0AF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38" y="587828"/>
            <a:ext cx="8355776" cy="5376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09B49-F089-186B-0133-C70524D89815}"/>
              </a:ext>
            </a:extLst>
          </p:cNvPr>
          <p:cNvSpPr txBox="1"/>
          <p:nvPr/>
        </p:nvSpPr>
        <p:spPr>
          <a:xfrm>
            <a:off x="7070629" y="5649686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Common error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3497BE-CAF5-1182-0D38-1BB47AAC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48" y="1612900"/>
            <a:ext cx="4434114" cy="2467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C5ECE5-B979-017A-DCD9-BAE7EB255CAC}"/>
              </a:ext>
            </a:extLst>
          </p:cNvPr>
          <p:cNvSpPr/>
          <p:nvPr/>
        </p:nvSpPr>
        <p:spPr>
          <a:xfrm>
            <a:off x="5227341" y="5326996"/>
            <a:ext cx="3067573" cy="17029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BCA60-A998-2BDB-4682-4106139D5B12}"/>
              </a:ext>
            </a:extLst>
          </p:cNvPr>
          <p:cNvSpPr/>
          <p:nvPr/>
        </p:nvSpPr>
        <p:spPr>
          <a:xfrm>
            <a:off x="426742" y="5497286"/>
            <a:ext cx="1119030" cy="15240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E8359E1-1120-7193-E16D-219B147FB7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55722" y="4291917"/>
            <a:ext cx="1492905" cy="1070234"/>
          </a:xfrm>
          <a:prstGeom prst="bentConnector3">
            <a:avLst>
              <a:gd name="adj1" fmla="val 417"/>
            </a:avLst>
          </a:prstGeom>
          <a:ln>
            <a:solidFill>
              <a:srgbClr val="0C00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45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EB5E23-E522-65F1-DF8D-CF66E92D8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 of 18</a:t>
            </a:r>
          </a:p>
        </p:txBody>
      </p:sp>
    </p:spTree>
    <p:extLst>
      <p:ext uri="{BB962C8B-B14F-4D97-AF65-F5344CB8AC3E}">
        <p14:creationId xmlns:p14="http://schemas.microsoft.com/office/powerpoint/2010/main" val="211911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71C599A-2980-08FC-1B2D-249DD63B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9" y="239485"/>
            <a:ext cx="8398619" cy="655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03B5F-B95F-909C-7816-4F44243138ED}"/>
              </a:ext>
            </a:extLst>
          </p:cNvPr>
          <p:cNvSpPr txBox="1"/>
          <p:nvPr/>
        </p:nvSpPr>
        <p:spPr>
          <a:xfrm>
            <a:off x="448889" y="239485"/>
            <a:ext cx="302365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u="sng" dirty="0"/>
              <a:t>Question 3 </a:t>
            </a:r>
            <a:r>
              <a:rPr lang="en-US" sz="1100" u="sng" dirty="0"/>
              <a:t>Decision (regression) tree</a:t>
            </a:r>
          </a:p>
        </p:txBody>
      </p:sp>
    </p:spTree>
    <p:extLst>
      <p:ext uri="{BB962C8B-B14F-4D97-AF65-F5344CB8AC3E}">
        <p14:creationId xmlns:p14="http://schemas.microsoft.com/office/powerpoint/2010/main" val="112387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22096A9-64CE-C82F-D666-2884DFA9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8" t="53797" r="31495"/>
          <a:stretch/>
        </p:blipFill>
        <p:spPr>
          <a:xfrm>
            <a:off x="6360512" y="3243943"/>
            <a:ext cx="5831488" cy="3614057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1F9EE3-DD03-53FA-52A5-9E5D558B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07"/>
            <a:ext cx="7513031" cy="3692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EC4A3C-9D4F-CF99-DB7C-5F9EDB1AD848}"/>
              </a:ext>
            </a:extLst>
          </p:cNvPr>
          <p:cNvSpPr/>
          <p:nvPr/>
        </p:nvSpPr>
        <p:spPr>
          <a:xfrm>
            <a:off x="8922470" y="3331029"/>
            <a:ext cx="707572" cy="4898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84F652-7396-F047-25A6-7910556F9988}"/>
              </a:ext>
            </a:extLst>
          </p:cNvPr>
          <p:cNvSpPr/>
          <p:nvPr/>
        </p:nvSpPr>
        <p:spPr>
          <a:xfrm>
            <a:off x="0" y="500743"/>
            <a:ext cx="522514" cy="2612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F510C0A-699E-64A3-67F0-0622E345D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215" y="4353078"/>
            <a:ext cx="4282585" cy="17701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3B1C7B-9474-0D46-E3A7-5EE3970D28E0}"/>
              </a:ext>
            </a:extLst>
          </p:cNvPr>
          <p:cNvSpPr/>
          <p:nvPr/>
        </p:nvSpPr>
        <p:spPr>
          <a:xfrm>
            <a:off x="1356215" y="5334000"/>
            <a:ext cx="2138099" cy="185057"/>
          </a:xfrm>
          <a:prstGeom prst="rect">
            <a:avLst/>
          </a:prstGeom>
          <a:noFill/>
          <a:ln w="28575">
            <a:solidFill>
              <a:srgbClr val="0C00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24FDE-DABD-2CA2-A94D-2941C4BBD2C3}"/>
              </a:ext>
            </a:extLst>
          </p:cNvPr>
          <p:cNvSpPr/>
          <p:nvPr/>
        </p:nvSpPr>
        <p:spPr>
          <a:xfrm>
            <a:off x="10885" y="924681"/>
            <a:ext cx="522515" cy="261257"/>
          </a:xfrm>
          <a:prstGeom prst="rect">
            <a:avLst/>
          </a:prstGeom>
          <a:noFill/>
          <a:ln w="28575">
            <a:solidFill>
              <a:srgbClr val="0C00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74B69-70CF-3C5D-D38C-41482AFC4E8E}"/>
              </a:ext>
            </a:extLst>
          </p:cNvPr>
          <p:cNvSpPr/>
          <p:nvPr/>
        </p:nvSpPr>
        <p:spPr>
          <a:xfrm>
            <a:off x="-1" y="1297517"/>
            <a:ext cx="522515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6FB2D0-A05C-0F6E-85A6-69D693069BBB}"/>
              </a:ext>
            </a:extLst>
          </p:cNvPr>
          <p:cNvSpPr/>
          <p:nvPr/>
        </p:nvSpPr>
        <p:spPr>
          <a:xfrm>
            <a:off x="3027855" y="5513010"/>
            <a:ext cx="466460" cy="185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4B696-8D11-4310-E81A-F1FA39D8E0EB}"/>
              </a:ext>
            </a:extLst>
          </p:cNvPr>
          <p:cNvSpPr/>
          <p:nvPr/>
        </p:nvSpPr>
        <p:spPr>
          <a:xfrm>
            <a:off x="-2" y="1861157"/>
            <a:ext cx="522515" cy="2612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B98BA-A1EC-91F2-6C6D-3C9CEC3CD7CC}"/>
              </a:ext>
            </a:extLst>
          </p:cNvPr>
          <p:cNvCxnSpPr/>
          <p:nvPr/>
        </p:nvCxnSpPr>
        <p:spPr>
          <a:xfrm flipH="1">
            <a:off x="7663543" y="3575958"/>
            <a:ext cx="107115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3F6283-9D95-74FC-4D82-D064B272ACEB}"/>
              </a:ext>
            </a:extLst>
          </p:cNvPr>
          <p:cNvCxnSpPr>
            <a:cxnSpLocks/>
          </p:cNvCxnSpPr>
          <p:nvPr/>
        </p:nvCxnSpPr>
        <p:spPr>
          <a:xfrm flipH="1">
            <a:off x="6879771" y="5975170"/>
            <a:ext cx="4572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DB354-76B5-CDCE-59A3-4C7EF9CA2191}"/>
              </a:ext>
            </a:extLst>
          </p:cNvPr>
          <p:cNvCxnSpPr>
            <a:cxnSpLocks/>
          </p:cNvCxnSpPr>
          <p:nvPr/>
        </p:nvCxnSpPr>
        <p:spPr>
          <a:xfrm flipH="1">
            <a:off x="6213565" y="6357257"/>
            <a:ext cx="4572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27E762-3674-5744-766B-5A08EA8349E6}"/>
              </a:ext>
            </a:extLst>
          </p:cNvPr>
          <p:cNvSpPr txBox="1"/>
          <p:nvPr/>
        </p:nvSpPr>
        <p:spPr>
          <a:xfrm>
            <a:off x="7464798" y="3282042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Limit 1000 &lt;5326.5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C0594-80FA-BBE3-067B-F6ABAC6407AA}"/>
              </a:ext>
            </a:extLst>
          </p:cNvPr>
          <p:cNvSpPr txBox="1"/>
          <p:nvPr/>
        </p:nvSpPr>
        <p:spPr>
          <a:xfrm>
            <a:off x="6215742" y="5605538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Limit 1000 &lt;3623.5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2D5A61-6499-F0FF-B395-FA23D8D32410}"/>
              </a:ext>
            </a:extLst>
          </p:cNvPr>
          <p:cNvSpPr txBox="1"/>
          <p:nvPr/>
        </p:nvSpPr>
        <p:spPr>
          <a:xfrm>
            <a:off x="5609872" y="6080258"/>
            <a:ext cx="1314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Rating 100 &lt;245.5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E3525-A9CB-1287-7C66-AF1AC78D39FA}"/>
              </a:ext>
            </a:extLst>
          </p:cNvPr>
          <p:cNvSpPr/>
          <p:nvPr/>
        </p:nvSpPr>
        <p:spPr>
          <a:xfrm>
            <a:off x="6267359" y="6512431"/>
            <a:ext cx="522515" cy="2612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6E3D79-D3C0-D79D-984A-A74ADF8C3FCC}"/>
              </a:ext>
            </a:extLst>
          </p:cNvPr>
          <p:cNvSpPr txBox="1"/>
          <p:nvPr/>
        </p:nvSpPr>
        <p:spPr>
          <a:xfrm>
            <a:off x="901942" y="1753082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Common error</a:t>
            </a:r>
          </a:p>
        </p:txBody>
      </p:sp>
    </p:spTree>
    <p:extLst>
      <p:ext uri="{BB962C8B-B14F-4D97-AF65-F5344CB8AC3E}">
        <p14:creationId xmlns:p14="http://schemas.microsoft.com/office/powerpoint/2010/main" val="294296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8E2CA9-2920-884C-0523-674765EB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4" y="290810"/>
            <a:ext cx="8404548" cy="656719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4A331A-2975-E2D1-8282-FEB525700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9"/>
          <a:stretch/>
        </p:blipFill>
        <p:spPr>
          <a:xfrm>
            <a:off x="6723265" y="3944781"/>
            <a:ext cx="5338747" cy="21198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43C0FF-AC1C-5C50-B6B6-654FBFF9CE4A}"/>
              </a:ext>
            </a:extLst>
          </p:cNvPr>
          <p:cNvSpPr/>
          <p:nvPr/>
        </p:nvSpPr>
        <p:spPr>
          <a:xfrm>
            <a:off x="9614647" y="5715000"/>
            <a:ext cx="591671" cy="22860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B0549-ABAF-6D9C-A094-E01ACFC95B48}"/>
              </a:ext>
            </a:extLst>
          </p:cNvPr>
          <p:cNvSpPr txBox="1"/>
          <p:nvPr/>
        </p:nvSpPr>
        <p:spPr>
          <a:xfrm>
            <a:off x="6788336" y="357440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&gt;?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cv.tree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()</a:t>
            </a:r>
            <a:endParaRPr lang="en-US" sz="1100" dirty="0">
              <a:latin typeface="Andale Mono" panose="020B0509000000000004" pitchFamily="49" charset="0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AC8DEE3-7F61-C941-98A1-3E020C49595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8970388" y="5943600"/>
            <a:ext cx="940095" cy="623590"/>
          </a:xfrm>
          <a:prstGeom prst="bentConnector2">
            <a:avLst/>
          </a:prstGeom>
          <a:ln>
            <a:solidFill>
              <a:srgbClr val="0C00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93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323BDF2-A225-E05E-441E-0C629FF6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371" y="2907890"/>
            <a:ext cx="5854700" cy="426720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4EC52F-AAEF-A2A7-745D-A6E24AB5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68" y="411545"/>
            <a:ext cx="8920256" cy="1987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FD0610-9BAD-9DCF-F188-0A3E02329F93}"/>
              </a:ext>
            </a:extLst>
          </p:cNvPr>
          <p:cNvSpPr txBox="1"/>
          <p:nvPr/>
        </p:nvSpPr>
        <p:spPr>
          <a:xfrm>
            <a:off x="5732207" y="2491769"/>
            <a:ext cx="62336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set.seed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(1) 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train &lt;- sample(x=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nrow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(my_df), size=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nrow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(my_df)*.5)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test &lt;- -train 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tree.mod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 &lt;- tree(Balance ~ ., my_df, subset = train)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plot(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tree.mod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)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text(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tree.mod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, pretty=0, 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cex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=.7)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36D673-3039-0CF6-33D4-04B0E8AAB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780" y="3045767"/>
            <a:ext cx="5854700" cy="426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F2C4D3-3AF9-A77A-3314-C4E77A160C5B}"/>
              </a:ext>
            </a:extLst>
          </p:cNvPr>
          <p:cNvSpPr txBox="1"/>
          <p:nvPr/>
        </p:nvSpPr>
        <p:spPr>
          <a:xfrm>
            <a:off x="344768" y="2399159"/>
            <a:ext cx="62336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set.seed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(123) 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train &lt;- sample(x=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nrow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(my_df), size=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nrow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(my_df)*.5)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test &lt;- -train 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tree.mod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 &lt;- tree(Balance ~ ., my_df, subset = train)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plot(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tree.mod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)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text(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tree.mod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, pretty=0, 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cex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=.7)</a:t>
            </a:r>
          </a:p>
        </p:txBody>
      </p:sp>
    </p:spTree>
    <p:extLst>
      <p:ext uri="{BB962C8B-B14F-4D97-AF65-F5344CB8AC3E}">
        <p14:creationId xmlns:p14="http://schemas.microsoft.com/office/powerpoint/2010/main" val="190697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EB5E23-E522-65F1-DF8D-CF66E92D8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 of 5</a:t>
            </a:r>
          </a:p>
        </p:txBody>
      </p:sp>
    </p:spTree>
    <p:extLst>
      <p:ext uri="{BB962C8B-B14F-4D97-AF65-F5344CB8AC3E}">
        <p14:creationId xmlns:p14="http://schemas.microsoft.com/office/powerpoint/2010/main" val="360282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F714EB-C26E-0ECF-FAEF-1220A843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28" y="121024"/>
            <a:ext cx="8521590" cy="6685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14B9E-32CE-631D-237D-5DE9FF81BCEA}"/>
              </a:ext>
            </a:extLst>
          </p:cNvPr>
          <p:cNvSpPr txBox="1"/>
          <p:nvPr/>
        </p:nvSpPr>
        <p:spPr>
          <a:xfrm>
            <a:off x="6760066" y="2376430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Common error</a:t>
            </a:r>
          </a:p>
        </p:txBody>
      </p:sp>
    </p:spTree>
    <p:extLst>
      <p:ext uri="{BB962C8B-B14F-4D97-AF65-F5344CB8AC3E}">
        <p14:creationId xmlns:p14="http://schemas.microsoft.com/office/powerpoint/2010/main" val="338799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EB5E23-E522-65F1-DF8D-CF66E92D8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 of 12</a:t>
            </a:r>
          </a:p>
        </p:txBody>
      </p:sp>
    </p:spTree>
    <p:extLst>
      <p:ext uri="{BB962C8B-B14F-4D97-AF65-F5344CB8AC3E}">
        <p14:creationId xmlns:p14="http://schemas.microsoft.com/office/powerpoint/2010/main" val="353974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136F69-F652-7AFF-B42B-BA52F86D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7" y="353290"/>
            <a:ext cx="8387654" cy="5899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85549-1F00-2161-8A96-8872637DBBDC}"/>
              </a:ext>
            </a:extLst>
          </p:cNvPr>
          <p:cNvSpPr txBox="1"/>
          <p:nvPr/>
        </p:nvSpPr>
        <p:spPr>
          <a:xfrm>
            <a:off x="3603171" y="2759132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dim(my_df)</a:t>
            </a:r>
          </a:p>
          <a:p>
            <a:r>
              <a:rPr lang="en-US" sz="1100" dirty="0">
                <a:latin typeface="Andale Mono" panose="020B0509000000000004" pitchFamily="49" charset="0"/>
              </a:rPr>
              <a:t>[1] 400  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0CEAF-A2B9-1A80-953F-6C2B9B7DDCAE}"/>
              </a:ext>
            </a:extLst>
          </p:cNvPr>
          <p:cNvSpPr txBox="1"/>
          <p:nvPr/>
        </p:nvSpPr>
        <p:spPr>
          <a:xfrm>
            <a:off x="3603171" y="31848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sum(sapply(my_df, is.factor))</a:t>
            </a:r>
          </a:p>
          <a:p>
            <a:r>
              <a:rPr lang="en-US" sz="1100" dirty="0">
                <a:latin typeface="Andale Mono" panose="020B0509000000000004" pitchFamily="49" charset="0"/>
              </a:rPr>
              <a:t>[1]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EF74C-B2D0-B1CA-6E57-673EF6BEC353}"/>
              </a:ext>
            </a:extLst>
          </p:cNvPr>
          <p:cNvSpPr txBox="1"/>
          <p:nvPr/>
        </p:nvSpPr>
        <p:spPr>
          <a:xfrm>
            <a:off x="5508171" y="3826063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str(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my_df$Married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)</a:t>
            </a:r>
            <a:endParaRPr lang="en-US" sz="1100" dirty="0">
              <a:latin typeface="Andale Mono" panose="020B0509000000000004" pitchFamily="49" charset="0"/>
            </a:endParaRPr>
          </a:p>
          <a:p>
            <a:r>
              <a:rPr lang="en-US" sz="1100" dirty="0">
                <a:latin typeface="Andale Mono" panose="020B0509000000000004" pitchFamily="49" charset="0"/>
              </a:rPr>
              <a:t> Factor w/ 2 levels "</a:t>
            </a:r>
            <a:r>
              <a:rPr lang="en-US" sz="1100" dirty="0" err="1">
                <a:latin typeface="Andale Mono" panose="020B0509000000000004" pitchFamily="49" charset="0"/>
              </a:rPr>
              <a:t>No","Yes</a:t>
            </a:r>
            <a:r>
              <a:rPr lang="en-US" sz="1100" dirty="0">
                <a:latin typeface="Andale Mono" panose="020B0509000000000004" pitchFamily="49" charset="0"/>
              </a:rPr>
              <a:t>": 2 2 1 1 2 1 1 1 1 2 ...</a:t>
            </a:r>
          </a:p>
          <a:p>
            <a:endParaRPr lang="en-US" sz="1100" dirty="0">
              <a:latin typeface="Andale Mono" panose="020B0509000000000004" pitchFamily="49" charset="0"/>
            </a:endParaRP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range(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my_df$Cards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)</a:t>
            </a:r>
          </a:p>
          <a:p>
            <a:r>
              <a:rPr lang="en-US" sz="1100" dirty="0">
                <a:latin typeface="Andale Mono" panose="020B0509000000000004" pitchFamily="49" charset="0"/>
              </a:rPr>
              <a:t>[1] 1 9</a:t>
            </a:r>
          </a:p>
        </p:txBody>
      </p:sp>
    </p:spTree>
    <p:extLst>
      <p:ext uri="{BB962C8B-B14F-4D97-AF65-F5344CB8AC3E}">
        <p14:creationId xmlns:p14="http://schemas.microsoft.com/office/powerpoint/2010/main" val="28066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C8B5483-2540-A0AF-9B1B-58C312D0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89" y="272142"/>
            <a:ext cx="8414182" cy="65612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990DA1-7D2C-F21E-5CCF-608F3B6C30AB}"/>
              </a:ext>
            </a:extLst>
          </p:cNvPr>
          <p:cNvSpPr/>
          <p:nvPr/>
        </p:nvSpPr>
        <p:spPr>
          <a:xfrm>
            <a:off x="2133600" y="1687285"/>
            <a:ext cx="511629" cy="402772"/>
          </a:xfrm>
          <a:prstGeom prst="rect">
            <a:avLst/>
          </a:prstGeom>
          <a:noFill/>
          <a:ln w="28575">
            <a:solidFill>
              <a:srgbClr val="0C00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407A2-566E-0F1D-3875-55D29CB0D747}"/>
              </a:ext>
            </a:extLst>
          </p:cNvPr>
          <p:cNvSpPr/>
          <p:nvPr/>
        </p:nvSpPr>
        <p:spPr>
          <a:xfrm>
            <a:off x="1621971" y="2013857"/>
            <a:ext cx="511629" cy="402772"/>
          </a:xfrm>
          <a:prstGeom prst="rect">
            <a:avLst/>
          </a:prstGeom>
          <a:noFill/>
          <a:ln w="19050">
            <a:solidFill>
              <a:srgbClr val="0C00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B0966-5869-2EF9-E900-0E8BD8C0BD32}"/>
              </a:ext>
            </a:extLst>
          </p:cNvPr>
          <p:cNvSpPr/>
          <p:nvPr/>
        </p:nvSpPr>
        <p:spPr>
          <a:xfrm>
            <a:off x="685800" y="5693229"/>
            <a:ext cx="1317171" cy="261256"/>
          </a:xfrm>
          <a:prstGeom prst="rect">
            <a:avLst/>
          </a:prstGeom>
          <a:noFill/>
          <a:ln w="28575">
            <a:solidFill>
              <a:srgbClr val="0C00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B231F1-A126-284E-CE40-17CDE22F1285}"/>
              </a:ext>
            </a:extLst>
          </p:cNvPr>
          <p:cNvSpPr/>
          <p:nvPr/>
        </p:nvSpPr>
        <p:spPr>
          <a:xfrm>
            <a:off x="3505199" y="2618014"/>
            <a:ext cx="511629" cy="402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2E2D-2D44-3A77-33E0-CE8412FFB5DC}"/>
              </a:ext>
            </a:extLst>
          </p:cNvPr>
          <p:cNvSpPr/>
          <p:nvPr/>
        </p:nvSpPr>
        <p:spPr>
          <a:xfrm>
            <a:off x="685800" y="6132693"/>
            <a:ext cx="7739743" cy="261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1E302-5C04-F965-BE3C-2E9CFF876D1C}"/>
              </a:ext>
            </a:extLst>
          </p:cNvPr>
          <p:cNvSpPr/>
          <p:nvPr/>
        </p:nvSpPr>
        <p:spPr>
          <a:xfrm>
            <a:off x="5377542" y="1447801"/>
            <a:ext cx="511629" cy="35160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F68F43-EF75-9B1B-2795-03B90CC04D76}"/>
              </a:ext>
            </a:extLst>
          </p:cNvPr>
          <p:cNvSpPr/>
          <p:nvPr/>
        </p:nvSpPr>
        <p:spPr>
          <a:xfrm>
            <a:off x="2024742" y="6585858"/>
            <a:ext cx="1665515" cy="24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0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D4D89E-8BED-3412-DCDB-0870BE95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6" y="647536"/>
            <a:ext cx="7772400" cy="1615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4F52A-128B-D8E8-0138-48E1956B671E}"/>
              </a:ext>
            </a:extLst>
          </p:cNvPr>
          <p:cNvSpPr txBox="1"/>
          <p:nvPr/>
        </p:nvSpPr>
        <p:spPr>
          <a:xfrm>
            <a:off x="5050971" y="1962926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ndale Mono" panose="020B0509000000000004" pitchFamily="49" charset="0"/>
              </a:rPr>
              <a:t>Also acceptable:</a:t>
            </a:r>
            <a:endParaRPr lang="en-US" sz="1100" dirty="0">
              <a:solidFill>
                <a:srgbClr val="0C00F6"/>
              </a:solidFill>
              <a:latin typeface="Andale Mono" panose="020B050900000000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createDataPartition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() </a:t>
            </a:r>
            <a:r>
              <a:rPr lang="en-US" sz="1100" dirty="0">
                <a:latin typeface="Andale Mono" panose="020B0509000000000004" pitchFamily="49" charset="0"/>
              </a:rPr>
              <a:t>with a p=0.5!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sample(x=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nrow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(my_df), size = 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nrow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df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)/2)</a:t>
            </a:r>
          </a:p>
        </p:txBody>
      </p:sp>
    </p:spTree>
    <p:extLst>
      <p:ext uri="{BB962C8B-B14F-4D97-AF65-F5344CB8AC3E}">
        <p14:creationId xmlns:p14="http://schemas.microsoft.com/office/powerpoint/2010/main" val="388980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EB5E23-E522-65F1-DF8D-CF66E92D8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 of 20</a:t>
            </a:r>
          </a:p>
        </p:txBody>
      </p:sp>
    </p:spTree>
    <p:extLst>
      <p:ext uri="{BB962C8B-B14F-4D97-AF65-F5344CB8AC3E}">
        <p14:creationId xmlns:p14="http://schemas.microsoft.com/office/powerpoint/2010/main" val="194895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E7D12F-4E55-4B66-44F8-EC8D1E2F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2" y="568157"/>
            <a:ext cx="7367431" cy="5489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1FC392-1405-10A3-9062-988190E37779}"/>
              </a:ext>
            </a:extLst>
          </p:cNvPr>
          <p:cNvSpPr txBox="1"/>
          <p:nvPr/>
        </p:nvSpPr>
        <p:spPr>
          <a:xfrm>
            <a:off x="2934799" y="2828836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x &lt;- 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model.matrix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(Balance ~ ., data=my_df)[,-1]</a:t>
            </a:r>
          </a:p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 dim(x)</a:t>
            </a:r>
          </a:p>
          <a:p>
            <a:r>
              <a:rPr lang="en-US" sz="1100" dirty="0">
                <a:latin typeface="Andale Mono" panose="020B0509000000000004" pitchFamily="49" charset="0"/>
              </a:rPr>
              <a:t>[1] 400  11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B1BB0EE6-01CE-CBCE-E89B-4BFE82AE3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2" b="50319"/>
          <a:stretch/>
        </p:blipFill>
        <p:spPr>
          <a:xfrm>
            <a:off x="7377168" y="3312659"/>
            <a:ext cx="4462728" cy="897183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51D7317C-53C1-D923-6D3C-741DDCC29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81"/>
          <a:stretch/>
        </p:blipFill>
        <p:spPr>
          <a:xfrm>
            <a:off x="7377168" y="4294489"/>
            <a:ext cx="4734814" cy="8971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F8E276-C558-65F7-7D74-00B5B208E2DC}"/>
              </a:ext>
            </a:extLst>
          </p:cNvPr>
          <p:cNvSpPr/>
          <p:nvPr/>
        </p:nvSpPr>
        <p:spPr>
          <a:xfrm>
            <a:off x="10809514" y="4294489"/>
            <a:ext cx="1175657" cy="985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24CE9D-9146-ED1E-4B8B-DFE1236C97F7}"/>
              </a:ext>
            </a:extLst>
          </p:cNvPr>
          <p:cNvSpPr/>
          <p:nvPr/>
        </p:nvSpPr>
        <p:spPr>
          <a:xfrm>
            <a:off x="1568015" y="4419600"/>
            <a:ext cx="2590328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8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E0FE73D-976F-C4F0-8C3E-F3BA32E4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0" y="446315"/>
            <a:ext cx="7772400" cy="56435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E47B51-5DAB-F8A1-2DAD-DF31507CDC85}"/>
              </a:ext>
            </a:extLst>
          </p:cNvPr>
          <p:cNvSpPr/>
          <p:nvPr/>
        </p:nvSpPr>
        <p:spPr>
          <a:xfrm>
            <a:off x="1970314" y="1404257"/>
            <a:ext cx="1404257" cy="239486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15A8D-58DC-824E-7531-F5B4E821074D}"/>
              </a:ext>
            </a:extLst>
          </p:cNvPr>
          <p:cNvSpPr/>
          <p:nvPr/>
        </p:nvSpPr>
        <p:spPr>
          <a:xfrm>
            <a:off x="4985657" y="648395"/>
            <a:ext cx="3091543" cy="211576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7650C-B7CD-D7E5-E385-A2D8B61AE98C}"/>
              </a:ext>
            </a:extLst>
          </p:cNvPr>
          <p:cNvSpPr/>
          <p:nvPr/>
        </p:nvSpPr>
        <p:spPr>
          <a:xfrm>
            <a:off x="631371" y="800795"/>
            <a:ext cx="1121229" cy="211576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EA6DB-B35F-776F-F8B4-E2D5B7D582B6}"/>
              </a:ext>
            </a:extLst>
          </p:cNvPr>
          <p:cNvSpPr txBox="1"/>
          <p:nvPr/>
        </p:nvSpPr>
        <p:spPr>
          <a:xfrm>
            <a:off x="4192619" y="1339334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Common error</a:t>
            </a:r>
          </a:p>
        </p:txBody>
      </p:sp>
    </p:spTree>
    <p:extLst>
      <p:ext uri="{BB962C8B-B14F-4D97-AF65-F5344CB8AC3E}">
        <p14:creationId xmlns:p14="http://schemas.microsoft.com/office/powerpoint/2010/main" val="383824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0A490E3-CE18-203D-49CC-BE9B33CEC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" r="1641" b="1178"/>
          <a:stretch/>
        </p:blipFill>
        <p:spPr>
          <a:xfrm>
            <a:off x="667658" y="233958"/>
            <a:ext cx="7050314" cy="5602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C6073-AF28-1333-282F-A2195C28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7" y="5940169"/>
            <a:ext cx="6756400" cy="6022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B1120A9-665D-5903-088D-69B139399D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123370" y="4655457"/>
            <a:ext cx="2492829" cy="910775"/>
          </a:xfrm>
          <a:prstGeom prst="bentConnector3">
            <a:avLst>
              <a:gd name="adj1" fmla="val 77948"/>
            </a:avLst>
          </a:prstGeom>
          <a:ln>
            <a:solidFill>
              <a:srgbClr val="0C00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BC1E463A-507A-BC08-6B5D-7D6400FF8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998" y="1543212"/>
            <a:ext cx="4237543" cy="42936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04C23B-763B-4568-6CDE-EDB025148A93}"/>
              </a:ext>
            </a:extLst>
          </p:cNvPr>
          <p:cNvSpPr/>
          <p:nvPr/>
        </p:nvSpPr>
        <p:spPr>
          <a:xfrm>
            <a:off x="7545998" y="4147457"/>
            <a:ext cx="4646002" cy="23934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EC126-B7FB-3C89-9539-33E78D2F7D5F}"/>
              </a:ext>
            </a:extLst>
          </p:cNvPr>
          <p:cNvSpPr txBox="1"/>
          <p:nvPr/>
        </p:nvSpPr>
        <p:spPr>
          <a:xfrm>
            <a:off x="7545998" y="128160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&gt;?</a:t>
            </a:r>
            <a:r>
              <a:rPr lang="en-US" sz="1100" dirty="0" err="1">
                <a:solidFill>
                  <a:srgbClr val="0C00F6"/>
                </a:solidFill>
                <a:latin typeface="Andale Mono" panose="020B0509000000000004" pitchFamily="49" charset="0"/>
              </a:rPr>
              <a:t>cv.glmnet</a:t>
            </a:r>
            <a:r>
              <a:rPr lang="en-US" sz="1100" dirty="0">
                <a:solidFill>
                  <a:srgbClr val="0C00F6"/>
                </a:solidFill>
                <a:latin typeface="Andale Mono" panose="020B0509000000000004" pitchFamily="49" charset="0"/>
              </a:rPr>
              <a:t>()</a:t>
            </a:r>
            <a:endParaRPr lang="en-US" sz="11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4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344</Words>
  <Application>Microsoft Macintosh PowerPoint</Application>
  <PresentationFormat>Widescreen</PresentationFormat>
  <Paragraphs>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Andale Mono</vt:lpstr>
      <vt:lpstr>Arial</vt:lpstr>
      <vt:lpstr>Calibri</vt:lpstr>
      <vt:lpstr>Calibri Light</vt:lpstr>
      <vt:lpstr>Office Theme</vt:lpstr>
      <vt:lpstr>ASSIGNMENT 3</vt:lpstr>
      <vt:lpstr>Question 1</vt:lpstr>
      <vt:lpstr>PowerPoint Presentation</vt:lpstr>
      <vt:lpstr>PowerPoint Presentation</vt:lpstr>
      <vt:lpstr>PowerPoint Presentation</vt:lpstr>
      <vt:lpstr>Question 2</vt:lpstr>
      <vt:lpstr>PowerPoint Presentation</vt:lpstr>
      <vt:lpstr>PowerPoint Presentation</vt:lpstr>
      <vt:lpstr>PowerPoint Presentation</vt:lpstr>
      <vt:lpstr>PowerPoint Presentation</vt:lpstr>
      <vt:lpstr>Question 3</vt:lpstr>
      <vt:lpstr>PowerPoint Presentation</vt:lpstr>
      <vt:lpstr>PowerPoint Presentation</vt:lpstr>
      <vt:lpstr>PowerPoint Presentation</vt:lpstr>
      <vt:lpstr>PowerPoint Presentation</vt:lpstr>
      <vt:lpstr>BONUS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</dc:title>
  <dc:creator>Julia Gallucci</dc:creator>
  <cp:lastModifiedBy>Julia Gallucci</cp:lastModifiedBy>
  <cp:revision>1</cp:revision>
  <dcterms:created xsi:type="dcterms:W3CDTF">2023-03-15T18:10:03Z</dcterms:created>
  <dcterms:modified xsi:type="dcterms:W3CDTF">2023-03-15T19:09:23Z</dcterms:modified>
</cp:coreProperties>
</file>